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7140" autoAdjust="0"/>
  </p:normalViewPr>
  <p:slideViewPr>
    <p:cSldViewPr>
      <p:cViewPr>
        <p:scale>
          <a:sx n="66" d="100"/>
          <a:sy n="66" d="100"/>
        </p:scale>
        <p:origin x="-1506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71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014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23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30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406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23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83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29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69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415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542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5B157-4465-41CC-B379-51F80862A829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AD840-F91F-4FA1-A7EB-9A24B0D15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76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://fs3.ppt4web.ru/images/132108/186450/218/img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8718"/>
            <a:ext cx="9238231" cy="692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60" y="1628799"/>
            <a:ext cx="4126655" cy="266429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15616" y="764704"/>
            <a:ext cx="7596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Казанбашская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ООШ» Арского муниципального района  Республики Татарстан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45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3357" cy="6887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60649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chemeClr val="tx2"/>
                </a:solidFill>
                <a:latin typeface="Tahoma" pitchFamily="34" charset="0"/>
              </a:rPr>
              <a:t>ПРАВА И ОБЯЗАННОСТИ членов Совета старшеклассников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146" y="1124744"/>
            <a:ext cx="8856984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lnSpc>
                <a:spcPct val="80000"/>
              </a:lnSpc>
              <a:defRPr/>
            </a:pPr>
            <a:r>
              <a:rPr lang="ru-RU" sz="2400" b="1" i="1" u="sng" dirty="0">
                <a:solidFill>
                  <a:srgbClr val="002060"/>
                </a:solidFill>
                <a:latin typeface="Tahoma" pitchFamily="34" charset="0"/>
              </a:rPr>
              <a:t>П Р А В А :</a:t>
            </a:r>
            <a:endParaRPr lang="ru-RU" sz="2400" b="1" u="sng" dirty="0">
              <a:solidFill>
                <a:srgbClr val="002060"/>
              </a:solidFill>
              <a:latin typeface="Tahoma" pitchFamily="34" charset="0"/>
            </a:endParaRPr>
          </a:p>
          <a:p>
            <a:pPr marL="274320" indent="-274320">
              <a:lnSpc>
                <a:spcPct val="80000"/>
              </a:lnSpc>
              <a:defRPr/>
            </a:pPr>
            <a:r>
              <a:rPr lang="ru-RU" sz="2400" b="1" dirty="0">
                <a:latin typeface="Tahoma" pitchFamily="34" charset="0"/>
              </a:rPr>
              <a:t>быть избранным в один из комитетов </a:t>
            </a:r>
            <a:r>
              <a:rPr lang="ru-RU" sz="2400" b="1" dirty="0" smtClean="0">
                <a:latin typeface="Tahoma" pitchFamily="34" charset="0"/>
              </a:rPr>
              <a:t>Совета;</a:t>
            </a:r>
            <a:endParaRPr lang="ru-RU" sz="2400" b="1" dirty="0">
              <a:latin typeface="Tahoma" pitchFamily="34" charset="0"/>
            </a:endParaRPr>
          </a:p>
          <a:p>
            <a:pPr marL="274320" indent="-274320">
              <a:lnSpc>
                <a:spcPct val="80000"/>
              </a:lnSpc>
              <a:defRPr/>
            </a:pPr>
            <a:r>
              <a:rPr lang="ru-RU" sz="2400" b="1" dirty="0">
                <a:latin typeface="Tahoma" pitchFamily="34" charset="0"/>
              </a:rPr>
              <a:t>принимать участие в </a:t>
            </a:r>
            <a:r>
              <a:rPr lang="ru-RU" sz="2400" b="1" dirty="0" smtClean="0">
                <a:latin typeface="Tahoma" pitchFamily="34" charset="0"/>
              </a:rPr>
              <a:t> </a:t>
            </a:r>
            <a:r>
              <a:rPr lang="ru-RU" sz="2400" b="1" dirty="0">
                <a:latin typeface="Tahoma" pitchFamily="34" charset="0"/>
              </a:rPr>
              <a:t>разработке мероприятий, их проведении;</a:t>
            </a:r>
          </a:p>
          <a:p>
            <a:pPr marL="274320" indent="-274320">
              <a:lnSpc>
                <a:spcPct val="80000"/>
              </a:lnSpc>
              <a:defRPr/>
            </a:pPr>
            <a:r>
              <a:rPr lang="ru-RU" sz="2400" b="1" dirty="0">
                <a:latin typeface="Tahoma" pitchFamily="34" charset="0"/>
              </a:rPr>
              <a:t>принимать участие в разработке программы воспитательной работы в школе;</a:t>
            </a:r>
          </a:p>
          <a:p>
            <a:pPr marL="274320" indent="-274320">
              <a:lnSpc>
                <a:spcPct val="80000"/>
              </a:lnSpc>
              <a:defRPr/>
            </a:pPr>
            <a:r>
              <a:rPr lang="ru-RU" sz="2400" b="1" dirty="0">
                <a:latin typeface="Tahoma" pitchFamily="34" charset="0"/>
              </a:rPr>
              <a:t>осуществлять контроль за выполнением прав ребенка в школе.</a:t>
            </a:r>
          </a:p>
          <a:p>
            <a:pPr marL="274320" indent="-274320">
              <a:lnSpc>
                <a:spcPct val="80000"/>
              </a:lnSpc>
              <a:defRPr/>
            </a:pPr>
            <a:endParaRPr lang="ru-RU" sz="2400" b="1" i="1" dirty="0">
              <a:latin typeface="Tahoma" pitchFamily="34" charset="0"/>
            </a:endParaRPr>
          </a:p>
          <a:p>
            <a:pPr marL="274320" indent="-274320">
              <a:lnSpc>
                <a:spcPct val="80000"/>
              </a:lnSpc>
              <a:defRPr/>
            </a:pPr>
            <a:r>
              <a:rPr lang="ru-RU" sz="2400" b="1" i="1" u="sng" dirty="0">
                <a:solidFill>
                  <a:schemeClr val="folHlink"/>
                </a:solidFill>
                <a:latin typeface="Tahoma" pitchFamily="34" charset="0"/>
              </a:rPr>
              <a:t>ОБЯЗАННОСТИ:</a:t>
            </a:r>
          </a:p>
          <a:p>
            <a:pPr marL="274320" indent="-274320">
              <a:lnSpc>
                <a:spcPct val="80000"/>
              </a:lnSpc>
              <a:defRPr/>
            </a:pPr>
            <a:r>
              <a:rPr lang="ru-RU" sz="2400" b="1" dirty="0">
                <a:latin typeface="Tahoma" pitchFamily="34" charset="0"/>
              </a:rPr>
              <a:t>работать по регламенту Совета в установленные сроки;</a:t>
            </a:r>
          </a:p>
          <a:p>
            <a:pPr marL="274320" indent="-274320">
              <a:lnSpc>
                <a:spcPct val="80000"/>
              </a:lnSpc>
              <a:defRPr/>
            </a:pPr>
            <a:r>
              <a:rPr lang="ru-RU" sz="2400" b="1" dirty="0">
                <a:latin typeface="Tahoma" pitchFamily="34" charset="0"/>
              </a:rPr>
              <a:t>поддерживать связи с внешкольными учреждениями и школами города и района;</a:t>
            </a:r>
          </a:p>
          <a:p>
            <a:pPr marL="274320" indent="-274320">
              <a:lnSpc>
                <a:spcPct val="80000"/>
              </a:lnSpc>
              <a:defRPr/>
            </a:pPr>
            <a:r>
              <a:rPr lang="ru-RU" sz="2400" b="1" dirty="0">
                <a:latin typeface="Tahoma" pitchFamily="34" charset="0"/>
              </a:rPr>
              <a:t>работать в одном из комитетов Совета.</a:t>
            </a:r>
          </a:p>
          <a:p>
            <a:pPr marL="274320" indent="-274320">
              <a:lnSpc>
                <a:spcPct val="80000"/>
              </a:lnSpc>
              <a:defRPr/>
            </a:pPr>
            <a:endParaRPr lang="ru-RU" sz="2400" b="1" i="1" dirty="0">
              <a:latin typeface="Tahoma" pitchFamily="34" charset="0"/>
            </a:endParaRPr>
          </a:p>
          <a:p>
            <a:pPr marL="274320" indent="-274320" algn="ctr">
              <a:lnSpc>
                <a:spcPct val="80000"/>
              </a:lnSpc>
              <a:defRPr/>
            </a:pPr>
            <a:r>
              <a:rPr lang="ru-RU" sz="2400" b="1" i="1" u="sng" dirty="0">
                <a:solidFill>
                  <a:schemeClr val="folHlink"/>
                </a:solidFill>
                <a:latin typeface="Tahoma" pitchFamily="34" charset="0"/>
              </a:rPr>
              <a:t>Педагоги, родители могут участвовать в работе любого комитета с правом голоса.</a:t>
            </a:r>
          </a:p>
        </p:txBody>
      </p:sp>
    </p:spTree>
    <p:extLst>
      <p:ext uri="{BB962C8B-B14F-4D97-AF65-F5344CB8AC3E}">
        <p14:creationId xmlns:p14="http://schemas.microsoft.com/office/powerpoint/2010/main" val="721586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68"/>
            <a:ext cx="9109573" cy="685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116632"/>
            <a:ext cx="79208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chemeClr val="tx2"/>
                </a:solidFill>
                <a:latin typeface="Tahoma" pitchFamily="34" charset="0"/>
              </a:rPr>
              <a:t>Содержание деятельности Совета старшеклассников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2420888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u="sng" dirty="0">
                <a:solidFill>
                  <a:schemeClr val="folHlink"/>
                </a:solidFill>
                <a:latin typeface="Tahoma" pitchFamily="34" charset="0"/>
              </a:rPr>
              <a:t>Комитеты: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Комитет </a:t>
            </a:r>
            <a:r>
              <a:rPr lang="tt-RU" altLang="ru-RU" sz="2800" b="1" i="1" dirty="0">
                <a:latin typeface="Times New Roman" pitchFamily="18" charset="0"/>
                <a:cs typeface="Times New Roman" pitchFamily="18" charset="0"/>
              </a:rPr>
              <a:t>“Труд и милосердие”</a:t>
            </a: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комитет </a:t>
            </a:r>
            <a:r>
              <a:rPr lang="tt-RU" altLang="ru-RU" sz="2800" b="1" i="1" dirty="0">
                <a:latin typeface="Times New Roman" pitchFamily="18" charset="0"/>
                <a:cs typeface="Times New Roman" pitchFamily="18" charset="0"/>
              </a:rPr>
              <a:t>“Спорт и здоровье”</a:t>
            </a:r>
            <a:endParaRPr lang="ru-RU" alt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комитет по культурно-массовой работе; 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комитет по организационным делам; 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учебный комитет;</a:t>
            </a:r>
          </a:p>
        </p:txBody>
      </p:sp>
    </p:spTree>
    <p:extLst>
      <p:ext uri="{BB962C8B-B14F-4D97-AF65-F5344CB8AC3E}">
        <p14:creationId xmlns:p14="http://schemas.microsoft.com/office/powerpoint/2010/main" val="2814333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16632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Список членов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школьного ученического самоуправления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Казанбашская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ООШ»»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568045"/>
              </p:ext>
            </p:extLst>
          </p:nvPr>
        </p:nvGraphicFramePr>
        <p:xfrm>
          <a:off x="1547664" y="1052736"/>
          <a:ext cx="6502989" cy="5074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712"/>
                <a:gridCol w="2899303"/>
                <a:gridCol w="3163974"/>
              </a:tblGrid>
              <a:tr h="1747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 dirty="0">
                          <a:effectLst/>
                        </a:rPr>
                        <a:t>№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ФИО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Кто что руководит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  <a:tr h="4957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1.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000">
                          <a:effectLst/>
                        </a:rPr>
                        <a:t>Авхадиева Залифа Анисовна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Президент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  <a:tr h="524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2.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67525" algn="l"/>
                        </a:tabLst>
                      </a:pPr>
                      <a:r>
                        <a:rPr lang="tt-RU" sz="1000">
                          <a:effectLst/>
                        </a:rPr>
                        <a:t>Гатиятуллин Амир Казимович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Экология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  <a:tr h="524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3.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67525" algn="l"/>
                        </a:tabLst>
                      </a:pPr>
                      <a:r>
                        <a:rPr lang="ru-RU" sz="1000">
                          <a:effectLst/>
                        </a:rPr>
                        <a:t>Султанов Айзат Айратович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</a:rPr>
                        <a:t> </a:t>
                      </a:r>
                      <a:r>
                        <a:rPr lang="tt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Вице- президент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  <a:tr h="508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4.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67525" algn="l"/>
                        </a:tabLst>
                      </a:pPr>
                      <a:r>
                        <a:rPr lang="tt-RU" sz="1000">
                          <a:effectLst/>
                        </a:rPr>
                        <a:t>Габдрахманова Алсина Рамилевна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Культура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  <a:tr h="5081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5.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67525" algn="l"/>
                        </a:tabLst>
                      </a:pPr>
                      <a:r>
                        <a:rPr lang="tt-RU" sz="1000">
                          <a:effectLst/>
                        </a:rPr>
                        <a:t>Альмиев Ильхам Ильфатович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Спорт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  <a:tr h="434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6.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67525" algn="l"/>
                        </a:tabLst>
                      </a:pPr>
                      <a:r>
                        <a:rPr lang="ru-RU" sz="1000">
                          <a:effectLst/>
                        </a:rPr>
                        <a:t>Кударова Илиса Миндгалиевна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+mn-ea"/>
                        </a:rPr>
                        <a:t>Милосердия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  <a:tr h="440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67525" algn="l"/>
                        </a:tabLst>
                      </a:pPr>
                      <a:r>
                        <a:rPr lang="tt-RU" sz="1000">
                          <a:effectLst/>
                        </a:rPr>
                        <a:t>  7. 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ru-RU" sz="1000">
                          <a:effectLst/>
                        </a:rPr>
                        <a:t>Загриева Диляра Рустемовна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Дружба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  <a:tr h="415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67525" algn="l"/>
                        </a:tabLst>
                      </a:pPr>
                      <a:r>
                        <a:rPr lang="tt-RU" sz="1000">
                          <a:effectLst/>
                        </a:rPr>
                        <a:t>  8.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ru-RU" sz="1000">
                          <a:effectLst/>
                        </a:rPr>
                        <a:t>Асхадуллина Ильнара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Учеба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  <a:tr h="5243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67525" algn="l"/>
                        </a:tabLst>
                      </a:pPr>
                      <a:r>
                        <a:rPr lang="tt-RU" sz="1000">
                          <a:effectLst/>
                        </a:rPr>
                        <a:t>  9.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ru-RU" sz="1000">
                          <a:effectLst/>
                        </a:rPr>
                        <a:t>Рахимова Айзиля Марселевна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Труд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  <a:tr h="524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23950" algn="l"/>
                        </a:tabLst>
                      </a:pPr>
                      <a:r>
                        <a:rPr lang="tt-RU" sz="1000">
                          <a:effectLst/>
                        </a:rPr>
                        <a:t>10.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867525" algn="l"/>
                        </a:tabLst>
                      </a:pPr>
                      <a:r>
                        <a:rPr lang="tt-RU" sz="1000" dirty="0">
                          <a:effectLst/>
                        </a:rPr>
                        <a:t>Бакиева  Илюза Альбертовна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Наследие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43" marR="5084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061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76" y="2704"/>
            <a:ext cx="9175576" cy="688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908721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КОМИТЕТ ПО СПОРТУ И  ЗДОРОВЬЮ</a:t>
            </a: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276872"/>
            <a:ext cx="8640960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  проводит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совещания членов советов классов, разъясняет им цели, задачи, обязанности;</a:t>
            </a:r>
          </a:p>
          <a:p>
            <a:pPr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разрабатывает спортивную программу на год, предлагает план основных событий;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 участвует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 организации всех спортивных мероприятиях в школе;</a:t>
            </a:r>
          </a:p>
          <a:p>
            <a:pPr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является членом судейских коллегий;</a:t>
            </a:r>
          </a:p>
          <a:p>
            <a:pPr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предоставляет отчет о работе председателю Совета старшеклассников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6359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" y="0"/>
            <a:ext cx="9397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G:\DCIM\100NIKON\DSCN03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2446337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1111111\Desktop\Новая папка (3)\DSC005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768" y="620688"/>
            <a:ext cx="3288308" cy="18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CIM\101MSDCF\DSC004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92696"/>
            <a:ext cx="3159370" cy="177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CIM\101MSDCF\DSC005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85167"/>
            <a:ext cx="4079051" cy="229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DCIM\101MSDCF\DSC005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570" y="2502612"/>
            <a:ext cx="4089928" cy="230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E:\S830001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13" t="30759" b="7536"/>
          <a:stretch>
            <a:fillRect/>
          </a:stretch>
        </p:blipFill>
        <p:spPr bwMode="auto">
          <a:xfrm>
            <a:off x="395536" y="4808084"/>
            <a:ext cx="3297238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G:\DCIM\100NIKON\DSCN021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144" y="4808084"/>
            <a:ext cx="25558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E:\DSCN2585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932" y="4808084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413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116632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КОМИТЕТ ПО КУЛЬТУРНО-МАССОВОЙ РАБОТЕ</a:t>
            </a:r>
            <a:endParaRPr lang="ru-RU" alt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988840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* проводит совещания членов советов классов, разъясняет им цели, задачи, обязанности;</a:t>
            </a:r>
          </a:p>
          <a:p>
            <a:pPr>
              <a:lnSpc>
                <a:spcPct val="90000"/>
              </a:lnSpc>
            </a:pP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* разрабатывает программу основных культурно-массовых мероприятий на год с указанием целей и задач;</a:t>
            </a:r>
          </a:p>
          <a:p>
            <a:pPr>
              <a:lnSpc>
                <a:spcPct val="90000"/>
              </a:lnSpc>
            </a:pP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* участвует в организации всех культурно-массовых мероприятиях  школы;</a:t>
            </a:r>
          </a:p>
          <a:p>
            <a:pPr>
              <a:lnSpc>
                <a:spcPct val="90000"/>
              </a:lnSpc>
            </a:pP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* предоставляет отчет о работе председателю Совета старшеклассников</a:t>
            </a:r>
          </a:p>
        </p:txBody>
      </p:sp>
    </p:spTree>
    <p:extLst>
      <p:ext uri="{BB962C8B-B14F-4D97-AF65-F5344CB8AC3E}">
        <p14:creationId xmlns:p14="http://schemas.microsoft.com/office/powerpoint/2010/main" val="1970029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" y="0"/>
            <a:ext cx="9243067" cy="689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F:\DCIM\100PHOTO\SAM_06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9" y="188640"/>
            <a:ext cx="3128963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F:\DCIM\100PHOTO\SAM_06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" t="18674" b="18796"/>
          <a:stretch>
            <a:fillRect/>
          </a:stretch>
        </p:blipFill>
        <p:spPr bwMode="auto">
          <a:xfrm>
            <a:off x="3271264" y="308855"/>
            <a:ext cx="2593975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8" t="-7635" r="10927" b="27531"/>
          <a:stretch>
            <a:fillRect/>
          </a:stretch>
        </p:blipFill>
        <p:spPr bwMode="auto">
          <a:xfrm>
            <a:off x="5865239" y="200613"/>
            <a:ext cx="2977427" cy="193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6059">
            <a:off x="-7399" y="2787376"/>
            <a:ext cx="3348038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1111111\Pictures\DSCN009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39292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111111\Pictures\DSCN02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198" y="2165753"/>
            <a:ext cx="2836458" cy="212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111111\Pictures\DSCN025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286" y="4671138"/>
            <a:ext cx="2915816" cy="218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111111\Pictures\DSCN025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194" y="4671138"/>
            <a:ext cx="2915816" cy="218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02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303"/>
            <a:ext cx="9178311" cy="6910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476672"/>
            <a:ext cx="8316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КОМИТЕТ ПО ТРУДУ И МИЛОСЕРДИЮ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772816"/>
            <a:ext cx="7848872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* разрабатывает программу основных  мероприятий на год с указанием целей и задач;</a:t>
            </a:r>
          </a:p>
          <a:p>
            <a:pPr>
              <a:lnSpc>
                <a:spcPct val="90000"/>
              </a:lnSpc>
            </a:pPr>
            <a:r>
              <a:rPr lang="ru-RU" alt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* участвует в организации всех трудовых мероприятиях  школы;</a:t>
            </a:r>
          </a:p>
          <a:p>
            <a:pPr>
              <a:lnSpc>
                <a:spcPct val="90000"/>
              </a:lnSpc>
            </a:pP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* разрабатывает систему контроля по школе и классам;</a:t>
            </a:r>
          </a:p>
          <a:p>
            <a:pPr>
              <a:lnSpc>
                <a:spcPct val="90000"/>
              </a:lnSpc>
            </a:pPr>
            <a:r>
              <a:rPr lang="ru-RU" altLang="ru-RU" sz="3200" dirty="0">
                <a:latin typeface="Times New Roman" pitchFamily="18" charset="0"/>
                <a:cs typeface="Times New Roman" pitchFamily="18" charset="0"/>
              </a:rPr>
              <a:t>* предоставляет отчет о работе председателю Совета старшеклассников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62927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3"/>
            <a:ext cx="9144000" cy="6884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183448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УЧЕНИЧЕСКИЙ КОМИТЕТ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44824"/>
            <a:ext cx="8280920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* проводит совещания членов советов классов, ответственный за дежурство разъясняет цели, задачи, обязанности;</a:t>
            </a:r>
          </a:p>
          <a:p>
            <a:pPr algn="just">
              <a:lnSpc>
                <a:spcPct val="90000"/>
              </a:lnSpc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* разрабатывает систему контроля посещения, успеваемости учащихся по школе и классам;</a:t>
            </a:r>
          </a:p>
          <a:p>
            <a:pPr algn="just">
              <a:lnSpc>
                <a:spcPct val="90000"/>
              </a:lnSpc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* проводит рейды с целью проверки учебных принадлежностей, подготовленности к урокам;</a:t>
            </a:r>
          </a:p>
          <a:p>
            <a:pPr algn="just">
              <a:lnSpc>
                <a:spcPct val="90000"/>
              </a:lnSpc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* предоставляет отчет о работе председателю Совета старшеклассников.</a:t>
            </a:r>
          </a:p>
        </p:txBody>
      </p:sp>
    </p:spTree>
    <p:extLst>
      <p:ext uri="{BB962C8B-B14F-4D97-AF65-F5344CB8AC3E}">
        <p14:creationId xmlns:p14="http://schemas.microsoft.com/office/powerpoint/2010/main" val="1112893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111111\Downloads\fon-dlya-prezentacii-osen-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123" y="0"/>
            <a:ext cx="9715123" cy="729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:\DCIM\100PHOTO\SAM_07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t="23143" b="16428"/>
          <a:stretch/>
        </p:blipFill>
        <p:spPr bwMode="auto">
          <a:xfrm>
            <a:off x="467544" y="835224"/>
            <a:ext cx="4122901" cy="208823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DCIM\100PHOTO\SAM_07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6" r="9066"/>
          <a:stretch/>
        </p:blipFill>
        <p:spPr bwMode="auto">
          <a:xfrm>
            <a:off x="251520" y="3837644"/>
            <a:ext cx="3600400" cy="252034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DCIM\101MSDCF\DSC004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643" y="835224"/>
            <a:ext cx="3712410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111111\Desktop\858HDJES\IMG_31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496" y="3837644"/>
            <a:ext cx="3318704" cy="247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62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76523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9752" y="1988840"/>
            <a:ext cx="4392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ln w="28575">
                  <a:solidFill>
                    <a:schemeClr val="tx1"/>
                  </a:solidFill>
                </a:ln>
              </a:rPr>
              <a:t>Школьное самоуправление</a:t>
            </a:r>
            <a:endParaRPr lang="ru-RU" sz="4000" b="1" i="1" dirty="0">
              <a:ln w="2857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99824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332656"/>
            <a:ext cx="4799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работы Совета старшеклассников</a:t>
            </a:r>
            <a:endParaRPr lang="ru-RU" alt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132856"/>
            <a:ext cx="61206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* анализ работа Совета за прошлый год;</a:t>
            </a:r>
          </a:p>
          <a:p>
            <a:pPr algn="just"/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* анкетирование учащихся школы с целью определения направлений работы Совета с учетом мнения большинства;</a:t>
            </a:r>
          </a:p>
          <a:p>
            <a:pPr algn="just"/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*утверждение плана работы Совета, работы комитетов, плана мероприятий;</a:t>
            </a:r>
          </a:p>
          <a:p>
            <a:pPr algn="just"/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*обучение председателей ученического самоуправления, председателей комитетов</a:t>
            </a:r>
          </a:p>
        </p:txBody>
      </p:sp>
    </p:spTree>
    <p:extLst>
      <p:ext uri="{BB962C8B-B14F-4D97-AF65-F5344CB8AC3E}">
        <p14:creationId xmlns:p14="http://schemas.microsoft.com/office/powerpoint/2010/main" val="1046917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87025" cy="788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5" y="2898774"/>
            <a:ext cx="8572177" cy="126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327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27" y="2348"/>
            <a:ext cx="9167727" cy="688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800" b="1" i="1" dirty="0">
                <a:latin typeface="Tahoma" pitchFamily="34" charset="0"/>
              </a:rPr>
              <a:t>Школьное самоуправление – это процесс конструктивного взаимодействия школьников и администрации школы;</a:t>
            </a:r>
          </a:p>
          <a:p>
            <a:pPr algn="just"/>
            <a:r>
              <a:rPr lang="ru-RU" altLang="ru-RU" sz="2800" b="1" i="1" dirty="0">
                <a:latin typeface="Tahoma" pitchFamily="34" charset="0"/>
              </a:rPr>
              <a:t>Школьное самоуправление – это участие школьников в управлении школы;</a:t>
            </a:r>
          </a:p>
          <a:p>
            <a:pPr algn="just"/>
            <a:r>
              <a:rPr lang="ru-RU" altLang="ru-RU" sz="2800" b="1" i="1" dirty="0">
                <a:latin typeface="Tahoma" pitchFamily="34" charset="0"/>
              </a:rPr>
              <a:t>Школьное самоуправление – это явление, объединяющее все школьные инициативы.</a:t>
            </a:r>
          </a:p>
          <a:p>
            <a:pPr algn="just"/>
            <a:r>
              <a:rPr lang="ru-RU" altLang="ru-RU" sz="2800" b="1" i="1" dirty="0">
                <a:latin typeface="Tahoma" pitchFamily="34" charset="0"/>
              </a:rPr>
              <a:t>Школьное самоуправление – это особая форма        инициативной самостоятельной общественной деятельности школьников, направленная на решение вопросов по организации обучения, досуга, а также развития социальной активности </a:t>
            </a:r>
            <a:r>
              <a:rPr lang="ru-RU" altLang="ru-RU" sz="2800" b="1" i="1" dirty="0" smtClean="0">
                <a:latin typeface="Tahoma" pitchFamily="34" charset="0"/>
              </a:rPr>
              <a:t>школьников</a:t>
            </a:r>
            <a:r>
              <a:rPr lang="ru-RU" altLang="ru-RU" sz="2800" b="1" i="1" dirty="0">
                <a:latin typeface="Tahoma" pitchFamily="34" charset="0"/>
              </a:rPr>
              <a:t>.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47813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21"/>
            <a:ext cx="10487025" cy="787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116632"/>
            <a:ext cx="93610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деятельности школьного самоуправления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916832"/>
            <a:ext cx="99371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 smtClean="0">
                <a:solidFill>
                  <a:srgbClr val="00B050"/>
                </a:solidFill>
                <a:latin typeface="Tahoma" pitchFamily="34" charset="0"/>
              </a:rPr>
              <a:t>    защита </a:t>
            </a:r>
            <a:r>
              <a:rPr lang="ru-RU" altLang="ru-RU" sz="2800" b="1" i="1" dirty="0">
                <a:solidFill>
                  <a:srgbClr val="00B050"/>
                </a:solidFill>
                <a:latin typeface="Tahoma" pitchFamily="34" charset="0"/>
              </a:rPr>
              <a:t>и представление прав и интересов школьников; </a:t>
            </a:r>
          </a:p>
          <a:p>
            <a:r>
              <a:rPr lang="ru-RU" altLang="ru-RU" sz="2800" b="1" i="1" dirty="0" smtClean="0">
                <a:solidFill>
                  <a:srgbClr val="00B050"/>
                </a:solidFill>
                <a:latin typeface="Tahoma" pitchFamily="34" charset="0"/>
              </a:rPr>
              <a:t>    содействие </a:t>
            </a:r>
            <a:r>
              <a:rPr lang="ru-RU" altLang="ru-RU" sz="2800" b="1" i="1" dirty="0">
                <a:solidFill>
                  <a:srgbClr val="00B050"/>
                </a:solidFill>
                <a:latin typeface="Tahoma" pitchFamily="34" charset="0"/>
              </a:rPr>
              <a:t>школьникам в решении образовательных, социальных вопросов, затрагивающих интересы школьников;</a:t>
            </a:r>
          </a:p>
          <a:p>
            <a:r>
              <a:rPr lang="ru-RU" altLang="ru-RU" sz="2800" b="1" i="1" dirty="0" smtClean="0">
                <a:solidFill>
                  <a:srgbClr val="00B050"/>
                </a:solidFill>
                <a:latin typeface="Tahoma" pitchFamily="34" charset="0"/>
              </a:rPr>
              <a:t>    сохранение </a:t>
            </a:r>
            <a:r>
              <a:rPr lang="ru-RU" altLang="ru-RU" sz="2800" b="1" i="1" dirty="0">
                <a:solidFill>
                  <a:srgbClr val="00B050"/>
                </a:solidFill>
                <a:latin typeface="Tahoma" pitchFamily="34" charset="0"/>
              </a:rPr>
              <a:t>и развитие демократических традиций школы;</a:t>
            </a:r>
          </a:p>
          <a:p>
            <a:r>
              <a:rPr lang="ru-RU" altLang="ru-RU" sz="2800" b="1" i="1" dirty="0" smtClean="0">
                <a:solidFill>
                  <a:srgbClr val="00B050"/>
                </a:solidFill>
                <a:latin typeface="Tahoma" pitchFamily="34" charset="0"/>
              </a:rPr>
              <a:t>    личностное </a:t>
            </a:r>
            <a:r>
              <a:rPr lang="ru-RU" altLang="ru-RU" sz="2800" b="1" i="1" dirty="0">
                <a:solidFill>
                  <a:srgbClr val="00B050"/>
                </a:solidFill>
                <a:latin typeface="Tahoma" pitchFamily="34" charset="0"/>
              </a:rPr>
              <a:t>развитие учащихся в процессе взаимодействия.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1194026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8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116633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i="1" dirty="0">
                <a:solidFill>
                  <a:srgbClr val="FF0000"/>
                </a:solidFill>
                <a:latin typeface="Tahoma" pitchFamily="34" charset="0"/>
              </a:rPr>
              <a:t>Задачи деятельности школьного самоуправления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484784"/>
            <a:ext cx="7920880" cy="5116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Tahoma" pitchFamily="34" charset="0"/>
              </a:rPr>
              <a:t>   содействие </a:t>
            </a:r>
            <a:r>
              <a:rPr lang="ru-RU" altLang="ru-RU" sz="3200" dirty="0">
                <a:latin typeface="Tahoma" pitchFamily="34" charset="0"/>
              </a:rPr>
              <a:t>гражданской, социальной самореализации школьника;</a:t>
            </a:r>
          </a:p>
          <a:p>
            <a:r>
              <a:rPr lang="ru-RU" altLang="ru-RU" sz="3200" dirty="0" smtClean="0">
                <a:latin typeface="Tahoma" pitchFamily="34" charset="0"/>
              </a:rPr>
              <a:t>   выработка </a:t>
            </a:r>
            <a:r>
              <a:rPr lang="ru-RU" altLang="ru-RU" sz="3200" dirty="0">
                <a:latin typeface="Tahoma" pitchFamily="34" charset="0"/>
              </a:rPr>
              <a:t>предложений по повышению качества образовательного процесса; </a:t>
            </a:r>
          </a:p>
          <a:p>
            <a:r>
              <a:rPr lang="ru-RU" altLang="ru-RU" sz="3200" dirty="0" smtClean="0">
                <a:latin typeface="Tahoma" pitchFamily="34" charset="0"/>
              </a:rPr>
              <a:t>    решение </a:t>
            </a:r>
            <a:r>
              <a:rPr lang="ru-RU" altLang="ru-RU" sz="3200" dirty="0">
                <a:latin typeface="Tahoma" pitchFamily="34" charset="0"/>
              </a:rPr>
              <a:t>актуальных ученических проблем;</a:t>
            </a:r>
          </a:p>
          <a:p>
            <a:r>
              <a:rPr lang="ru-RU" altLang="ru-RU" sz="3200" dirty="0" smtClean="0">
                <a:latin typeface="Tahoma" pitchFamily="34" charset="0"/>
              </a:rPr>
              <a:t>  оптимизация </a:t>
            </a:r>
            <a:r>
              <a:rPr lang="ru-RU" altLang="ru-RU" sz="3200" dirty="0">
                <a:latin typeface="Tahoma" pitchFamily="34" charset="0"/>
              </a:rPr>
              <a:t>досуговой деятельности;</a:t>
            </a:r>
          </a:p>
          <a:p>
            <a:r>
              <a:rPr lang="ru-RU" altLang="ru-RU" sz="3200" dirty="0">
                <a:latin typeface="Tahoma" pitchFamily="34" charset="0"/>
              </a:rPr>
              <a:t>воспитание самоуправленческих умений у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1116124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698" y="-49965"/>
            <a:ext cx="9196698" cy="690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Структура </a:t>
            </a:r>
          </a:p>
          <a:p>
            <a:pPr algn="ctr">
              <a:defRPr/>
            </a:pPr>
            <a:r>
              <a:rPr lang="ru-RU" sz="32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школьного самоуправления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3203575" y="3068638"/>
            <a:ext cx="2736850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2000" b="1">
                <a:latin typeface="Tahoma" pitchFamily="34" charset="0"/>
              </a:rPr>
              <a:t>Совет </a:t>
            </a:r>
          </a:p>
          <a:p>
            <a:pPr algn="ctr" eaLnBrk="1" hangingPunct="1"/>
            <a:r>
              <a:rPr lang="ru-RU" altLang="ru-RU" sz="2000" b="1">
                <a:latin typeface="Tahoma" pitchFamily="34" charset="0"/>
              </a:rPr>
              <a:t>Школы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3419475" y="4005263"/>
            <a:ext cx="22320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600" b="1">
                <a:latin typeface="Tahoma" pitchFamily="34" charset="0"/>
              </a:rPr>
              <a:t>Совет </a:t>
            </a:r>
          </a:p>
          <a:p>
            <a:pPr algn="ctr" eaLnBrk="1" hangingPunct="1"/>
            <a:r>
              <a:rPr lang="ru-RU" altLang="ru-RU" sz="1600" b="1">
                <a:latin typeface="Tahoma" pitchFamily="34" charset="0"/>
              </a:rPr>
              <a:t>старшеклассников</a:t>
            </a: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6084888" y="3933825"/>
            <a:ext cx="1295400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2400" b="1">
                <a:latin typeface="Tahoma" pitchFamily="34" charset="0"/>
              </a:rPr>
              <a:t>СМИ</a:t>
            </a:r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V="1">
            <a:off x="2484438" y="1773238"/>
            <a:ext cx="71913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4427538" y="2781300"/>
            <a:ext cx="0" cy="28733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1547813" y="1989138"/>
            <a:ext cx="1655762" cy="15113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>
            <a:off x="5508625" y="4221163"/>
            <a:ext cx="576263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>
            <a:off x="4427538" y="3716338"/>
            <a:ext cx="0" cy="2889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4427538" y="1773238"/>
            <a:ext cx="0" cy="431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>
            <a:off x="5651500" y="1773238"/>
            <a:ext cx="649288" cy="1587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 flipH="1">
            <a:off x="5940425" y="1989138"/>
            <a:ext cx="1079500" cy="15843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3419475" y="2133600"/>
            <a:ext cx="2230438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2000" b="1">
                <a:latin typeface="Tahoma" pitchFamily="34" charset="0"/>
              </a:rPr>
              <a:t>Родительская </a:t>
            </a:r>
          </a:p>
          <a:p>
            <a:pPr algn="ctr" eaLnBrk="1" hangingPunct="1"/>
            <a:r>
              <a:rPr lang="ru-RU" altLang="ru-RU" sz="2000" b="1">
                <a:latin typeface="Tahoma" pitchFamily="34" charset="0"/>
              </a:rPr>
              <a:t>общественность</a:t>
            </a:r>
          </a:p>
        </p:txBody>
      </p:sp>
      <p:sp>
        <p:nvSpPr>
          <p:cNvPr id="18" name="Rectangle 28"/>
          <p:cNvSpPr>
            <a:spLocks noChangeArrowheads="1"/>
          </p:cNvSpPr>
          <p:nvPr/>
        </p:nvSpPr>
        <p:spPr bwMode="auto">
          <a:xfrm>
            <a:off x="6300788" y="1484313"/>
            <a:ext cx="2230437" cy="503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2000" b="1">
                <a:latin typeface="Tahoma" pitchFamily="34" charset="0"/>
              </a:rPr>
              <a:t>Педагогический</a:t>
            </a:r>
          </a:p>
          <a:p>
            <a:pPr algn="ctr" eaLnBrk="1" hangingPunct="1"/>
            <a:r>
              <a:rPr lang="ru-RU" altLang="ru-RU" sz="2000" b="1">
                <a:latin typeface="Tahoma" pitchFamily="34" charset="0"/>
              </a:rPr>
              <a:t> коллектив</a:t>
            </a:r>
          </a:p>
        </p:txBody>
      </p:sp>
      <p:sp>
        <p:nvSpPr>
          <p:cNvPr id="19" name="Line 30"/>
          <p:cNvSpPr>
            <a:spLocks noChangeShapeType="1"/>
          </p:cNvSpPr>
          <p:nvPr/>
        </p:nvSpPr>
        <p:spPr bwMode="auto">
          <a:xfrm>
            <a:off x="2987675" y="4149725"/>
            <a:ext cx="576263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Line 31"/>
          <p:cNvSpPr>
            <a:spLocks noChangeShapeType="1"/>
          </p:cNvSpPr>
          <p:nvPr/>
        </p:nvSpPr>
        <p:spPr bwMode="auto">
          <a:xfrm flipV="1">
            <a:off x="3348038" y="4581525"/>
            <a:ext cx="503237" cy="2159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Line 32"/>
          <p:cNvSpPr>
            <a:spLocks noChangeShapeType="1"/>
          </p:cNvSpPr>
          <p:nvPr/>
        </p:nvSpPr>
        <p:spPr bwMode="auto">
          <a:xfrm>
            <a:off x="5435600" y="4581525"/>
            <a:ext cx="504825" cy="28733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Line 33"/>
          <p:cNvSpPr>
            <a:spLocks noChangeShapeType="1"/>
          </p:cNvSpPr>
          <p:nvPr/>
        </p:nvSpPr>
        <p:spPr bwMode="auto">
          <a:xfrm>
            <a:off x="4643438" y="4365625"/>
            <a:ext cx="0" cy="647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Rectangle 34"/>
          <p:cNvSpPr>
            <a:spLocks noChangeArrowheads="1"/>
          </p:cNvSpPr>
          <p:nvPr/>
        </p:nvSpPr>
        <p:spPr bwMode="auto">
          <a:xfrm>
            <a:off x="1116013" y="3789363"/>
            <a:ext cx="1871662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b="1">
                <a:latin typeface="Tahoma" pitchFamily="34" charset="0"/>
              </a:rPr>
              <a:t>Ученический </a:t>
            </a:r>
          </a:p>
          <a:p>
            <a:pPr algn="ctr" eaLnBrk="1" hangingPunct="1"/>
            <a:r>
              <a:rPr lang="ru-RU" altLang="ru-RU" b="1">
                <a:latin typeface="Tahoma" pitchFamily="34" charset="0"/>
              </a:rPr>
              <a:t>комитет</a:t>
            </a:r>
          </a:p>
        </p:txBody>
      </p:sp>
      <p:sp>
        <p:nvSpPr>
          <p:cNvPr id="24" name="Rectangle 35"/>
          <p:cNvSpPr>
            <a:spLocks noChangeArrowheads="1"/>
          </p:cNvSpPr>
          <p:nvPr/>
        </p:nvSpPr>
        <p:spPr bwMode="auto">
          <a:xfrm>
            <a:off x="2411413" y="4652963"/>
            <a:ext cx="1223962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endParaRPr lang="ru-RU" altLang="ru-RU" b="1">
              <a:latin typeface="Tahoma" pitchFamily="34" charset="0"/>
            </a:endParaRPr>
          </a:p>
        </p:txBody>
      </p:sp>
      <p:sp>
        <p:nvSpPr>
          <p:cNvPr id="25" name="Rectangle 36"/>
          <p:cNvSpPr>
            <a:spLocks noChangeArrowheads="1"/>
          </p:cNvSpPr>
          <p:nvPr/>
        </p:nvSpPr>
        <p:spPr bwMode="auto">
          <a:xfrm>
            <a:off x="2268538" y="4652963"/>
            <a:ext cx="12954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600" b="1">
                <a:latin typeface="Tahoma" pitchFamily="34" charset="0"/>
              </a:rPr>
              <a:t>Комитет по </a:t>
            </a:r>
          </a:p>
          <a:p>
            <a:pPr algn="ctr" eaLnBrk="1" hangingPunct="1"/>
            <a:r>
              <a:rPr lang="ru-RU" altLang="ru-RU" sz="1600" b="1">
                <a:latin typeface="Tahoma" pitchFamily="34" charset="0"/>
              </a:rPr>
              <a:t>досугу</a:t>
            </a:r>
          </a:p>
        </p:txBody>
      </p:sp>
      <p:sp>
        <p:nvSpPr>
          <p:cNvPr id="26" name="Rectangle 37"/>
          <p:cNvSpPr>
            <a:spLocks noChangeArrowheads="1"/>
          </p:cNvSpPr>
          <p:nvPr/>
        </p:nvSpPr>
        <p:spPr bwMode="auto">
          <a:xfrm>
            <a:off x="3851275" y="5013325"/>
            <a:ext cx="18716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600" b="1">
                <a:latin typeface="Tahoma" pitchFamily="34" charset="0"/>
              </a:rPr>
              <a:t>Комитет по </a:t>
            </a:r>
          </a:p>
          <a:p>
            <a:pPr algn="ctr" eaLnBrk="1" hangingPunct="1"/>
            <a:r>
              <a:rPr lang="ru-RU" altLang="ru-RU" sz="1600" b="1">
                <a:latin typeface="Tahoma" pitchFamily="34" charset="0"/>
              </a:rPr>
              <a:t>туризму и спорту</a:t>
            </a:r>
          </a:p>
        </p:txBody>
      </p:sp>
      <p:sp>
        <p:nvSpPr>
          <p:cNvPr id="27" name="Rectangle 38"/>
          <p:cNvSpPr>
            <a:spLocks noChangeArrowheads="1"/>
          </p:cNvSpPr>
          <p:nvPr/>
        </p:nvSpPr>
        <p:spPr bwMode="auto">
          <a:xfrm>
            <a:off x="5867400" y="4868863"/>
            <a:ext cx="1944688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600" b="1">
                <a:latin typeface="Tahoma" pitchFamily="34" charset="0"/>
              </a:rPr>
              <a:t>Комитет по </a:t>
            </a:r>
          </a:p>
          <a:p>
            <a:pPr algn="ctr" eaLnBrk="1" hangingPunct="1"/>
            <a:r>
              <a:rPr lang="ru-RU" altLang="ru-RU" sz="1600" b="1">
                <a:latin typeface="Tahoma" pitchFamily="34" charset="0"/>
              </a:rPr>
              <a:t>организационным </a:t>
            </a:r>
          </a:p>
          <a:p>
            <a:pPr algn="ctr" eaLnBrk="1" hangingPunct="1"/>
            <a:r>
              <a:rPr lang="ru-RU" altLang="ru-RU" sz="1600" b="1">
                <a:latin typeface="Tahoma" pitchFamily="34" charset="0"/>
              </a:rPr>
              <a:t>делам</a:t>
            </a:r>
          </a:p>
        </p:txBody>
      </p:sp>
      <p:sp>
        <p:nvSpPr>
          <p:cNvPr id="28" name="Line 39"/>
          <p:cNvSpPr>
            <a:spLocks noChangeShapeType="1"/>
          </p:cNvSpPr>
          <p:nvPr/>
        </p:nvSpPr>
        <p:spPr bwMode="auto">
          <a:xfrm>
            <a:off x="1835150" y="4508500"/>
            <a:ext cx="0" cy="18002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Line 40"/>
          <p:cNvSpPr>
            <a:spLocks noChangeShapeType="1"/>
          </p:cNvSpPr>
          <p:nvPr/>
        </p:nvSpPr>
        <p:spPr bwMode="auto">
          <a:xfrm>
            <a:off x="2916238" y="5445125"/>
            <a:ext cx="0" cy="9366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>
            <a:off x="4643438" y="5734050"/>
            <a:ext cx="0" cy="71913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" name="Line 42"/>
          <p:cNvSpPr>
            <a:spLocks noChangeShapeType="1"/>
          </p:cNvSpPr>
          <p:nvPr/>
        </p:nvSpPr>
        <p:spPr bwMode="auto">
          <a:xfrm>
            <a:off x="6732588" y="4508500"/>
            <a:ext cx="0" cy="36036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" name="Line 43"/>
          <p:cNvSpPr>
            <a:spLocks noChangeShapeType="1"/>
          </p:cNvSpPr>
          <p:nvPr/>
        </p:nvSpPr>
        <p:spPr bwMode="auto">
          <a:xfrm>
            <a:off x="6732588" y="5734050"/>
            <a:ext cx="0" cy="5746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Rectangle 44"/>
          <p:cNvSpPr>
            <a:spLocks noChangeArrowheads="1"/>
          </p:cNvSpPr>
          <p:nvPr/>
        </p:nvSpPr>
        <p:spPr bwMode="auto">
          <a:xfrm>
            <a:off x="1187450" y="6308725"/>
            <a:ext cx="6985000" cy="4048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>
                <a:latin typeface="Tahoma" pitchFamily="34" charset="0"/>
              </a:rPr>
              <a:t>Классное ученическое самоуправление</a:t>
            </a:r>
          </a:p>
        </p:txBody>
      </p: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395288" y="1484313"/>
            <a:ext cx="2230437" cy="503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latin typeface="Tahoma" pitchFamily="34" charset="0"/>
              </a:rPr>
              <a:t>Администрация </a:t>
            </a:r>
          </a:p>
          <a:p>
            <a:pPr algn="ctr" eaLnBrk="1" hangingPunct="1"/>
            <a:r>
              <a:rPr lang="ru-RU" altLang="ru-RU" sz="2000" b="1" dirty="0">
                <a:latin typeface="Tahoma" pitchFamily="34" charset="0"/>
              </a:rPr>
              <a:t>школы</a:t>
            </a:r>
          </a:p>
        </p:txBody>
      </p:sp>
      <p:sp>
        <p:nvSpPr>
          <p:cNvPr id="39" name="Rectangle 9"/>
          <p:cNvSpPr>
            <a:spLocks noChangeArrowheads="1"/>
          </p:cNvSpPr>
          <p:nvPr/>
        </p:nvSpPr>
        <p:spPr bwMode="auto">
          <a:xfrm>
            <a:off x="3203575" y="1052513"/>
            <a:ext cx="2447925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latin typeface="Tahoma" pitchFamily="34" charset="0"/>
              </a:rPr>
              <a:t>Педсовет</a:t>
            </a:r>
          </a:p>
        </p:txBody>
      </p:sp>
    </p:spTree>
    <p:extLst>
      <p:ext uri="{BB962C8B-B14F-4D97-AF65-F5344CB8AC3E}">
        <p14:creationId xmlns:p14="http://schemas.microsoft.com/office/powerpoint/2010/main" val="4213660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42" y="0"/>
            <a:ext cx="9172841" cy="6906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124744"/>
            <a:ext cx="6408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i="1" dirty="0">
                <a:solidFill>
                  <a:schemeClr val="tx2"/>
                </a:solidFill>
                <a:latin typeface="Tahoma" pitchFamily="34" charset="0"/>
              </a:rPr>
              <a:t>Структура</a:t>
            </a:r>
            <a:r>
              <a:rPr lang="ru-RU" altLang="ru-RU" sz="4000" b="1" i="1" dirty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ru-RU" altLang="ru-RU" sz="4000" b="1" i="1" dirty="0">
                <a:solidFill>
                  <a:schemeClr val="tx2"/>
                </a:solidFill>
                <a:latin typeface="Tahoma" pitchFamily="34" charset="0"/>
              </a:rPr>
              <a:t>совета</a:t>
            </a:r>
            <a:r>
              <a:rPr lang="ru-RU" altLang="ru-RU" sz="4000" b="1" i="1" dirty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ru-RU" altLang="ru-RU" sz="4000" b="1" i="1" dirty="0">
                <a:solidFill>
                  <a:schemeClr val="tx2"/>
                </a:solidFill>
                <a:latin typeface="Tahoma" pitchFamily="34" charset="0"/>
              </a:rPr>
              <a:t>школы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413338"/>
            <a:ext cx="75608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>
                <a:solidFill>
                  <a:srgbClr val="7030A0"/>
                </a:solidFill>
                <a:latin typeface="Tahoma" pitchFamily="34" charset="0"/>
              </a:rPr>
              <a:t>В совет школы входят члены Совета старшеклассников, учащиеся и педагоги, заинтересованные в решении конкретных вопросов.</a:t>
            </a:r>
          </a:p>
          <a:p>
            <a:r>
              <a:rPr lang="ru-RU" altLang="ru-RU" sz="2800" b="1" i="1" dirty="0">
                <a:solidFill>
                  <a:srgbClr val="7030A0"/>
                </a:solidFill>
                <a:latin typeface="Tahoma" pitchFamily="34" charset="0"/>
              </a:rPr>
              <a:t>В Совет старшеклассников входят представители 5-9  классов – председатели</a:t>
            </a:r>
            <a:r>
              <a:rPr lang="ru-RU" altLang="ru-RU" sz="2800" dirty="0">
                <a:latin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1376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0464" cy="6842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75656" y="980728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i="1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</a:rPr>
              <a:t>Совет старшеклассников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2060848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altLang="ru-RU" sz="2400" b="1" dirty="0">
                <a:latin typeface="Tahoma" pitchFamily="34" charset="0"/>
              </a:rPr>
              <a:t>Членами Совета старшеклассников могут стать все учащиеся, начиная с 5 класса, выбранные своими классными общими собраниями. Управляет советом старшеклассник (председатель), избранным тайным голосованием всеми членами Совета старшеклассников</a:t>
            </a:r>
          </a:p>
        </p:txBody>
      </p:sp>
    </p:spTree>
    <p:extLst>
      <p:ext uri="{BB962C8B-B14F-4D97-AF65-F5344CB8AC3E}">
        <p14:creationId xmlns:p14="http://schemas.microsoft.com/office/powerpoint/2010/main" val="3659474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0"/>
            <a:ext cx="76328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400" b="1" i="1" u="sng" dirty="0">
                <a:solidFill>
                  <a:schemeClr val="tx2"/>
                </a:solidFill>
                <a:latin typeface="Tahoma" pitchFamily="34" charset="0"/>
              </a:rPr>
              <a:t>Общие положения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166842"/>
            <a:ext cx="8856984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>
              <a:lnSpc>
                <a:spcPct val="80000"/>
              </a:lnSpc>
            </a:pPr>
            <a:r>
              <a:rPr lang="ru-RU" altLang="ru-RU" sz="2400" b="1" i="1" dirty="0">
                <a:latin typeface="Tahoma" pitchFamily="34" charset="0"/>
              </a:rPr>
              <a:t>Совет старшеклассников является представителем интересов и прав учащихся.</a:t>
            </a:r>
          </a:p>
          <a:p>
            <a:pPr indent="365125">
              <a:lnSpc>
                <a:spcPct val="80000"/>
              </a:lnSpc>
            </a:pPr>
            <a:r>
              <a:rPr lang="ru-RU" altLang="ru-RU" sz="2400" b="1" i="1" dirty="0">
                <a:latin typeface="Tahoma" pitchFamily="34" charset="0"/>
              </a:rPr>
              <a:t> во главе Совета стоит председатель, выбранный сроком на 1 год;</a:t>
            </a:r>
          </a:p>
          <a:p>
            <a:pPr indent="365125">
              <a:lnSpc>
                <a:spcPct val="80000"/>
              </a:lnSpc>
            </a:pPr>
            <a:r>
              <a:rPr lang="ru-RU" altLang="ru-RU" sz="2400" b="1" i="1" dirty="0">
                <a:latin typeface="Tahoma" pitchFamily="34" charset="0"/>
              </a:rPr>
              <a:t>членами Совета являются представители от учащихся 5-9 классов;</a:t>
            </a:r>
          </a:p>
          <a:p>
            <a:pPr indent="365125">
              <a:lnSpc>
                <a:spcPct val="80000"/>
              </a:lnSpc>
            </a:pPr>
            <a:r>
              <a:rPr lang="ru-RU" altLang="ru-RU" sz="2400" b="1" i="1" dirty="0">
                <a:latin typeface="Tahoma" pitchFamily="34" charset="0"/>
              </a:rPr>
              <a:t>совет старшеклассников состоит из комитетов: комитет по печати и информации, комитет по туризму и спорту, комитет по культурно-массовой работе, комитет по организационным делам, учебный комитет;</a:t>
            </a:r>
          </a:p>
          <a:p>
            <a:pPr indent="365125">
              <a:lnSpc>
                <a:spcPct val="80000"/>
              </a:lnSpc>
            </a:pPr>
            <a:r>
              <a:rPr lang="ru-RU" altLang="ru-RU" sz="2400" b="1" i="1" dirty="0">
                <a:latin typeface="Tahoma" pitchFamily="34" charset="0"/>
              </a:rPr>
              <a:t>заседание комитетов проходит 1 раз в месяц, Совет старшеклассников – 2 раза в месяц;</a:t>
            </a:r>
          </a:p>
          <a:p>
            <a:pPr indent="365125">
              <a:lnSpc>
                <a:spcPct val="80000"/>
              </a:lnSpc>
            </a:pPr>
            <a:r>
              <a:rPr lang="ru-RU" altLang="ru-RU" sz="2400" b="1" i="1" dirty="0">
                <a:latin typeface="Tahoma" pitchFamily="34" charset="0"/>
              </a:rPr>
              <a:t>совет старшеклассников имеет право обратиться  к администрации школы с предложением запросом, получить исчерпывающий ответ.</a:t>
            </a:r>
          </a:p>
        </p:txBody>
      </p:sp>
    </p:spTree>
    <p:extLst>
      <p:ext uri="{BB962C8B-B14F-4D97-AF65-F5344CB8AC3E}">
        <p14:creationId xmlns:p14="http://schemas.microsoft.com/office/powerpoint/2010/main" val="7204472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795</Words>
  <Application>Microsoft Office PowerPoint</Application>
  <PresentationFormat>Экран (4:3)</PresentationFormat>
  <Paragraphs>137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1111111</dc:creator>
  <cp:lastModifiedBy>1111111</cp:lastModifiedBy>
  <cp:revision>29</cp:revision>
  <dcterms:created xsi:type="dcterms:W3CDTF">2016-09-30T07:13:41Z</dcterms:created>
  <dcterms:modified xsi:type="dcterms:W3CDTF">2016-12-01T06:04:24Z</dcterms:modified>
</cp:coreProperties>
</file>